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Relationship Id="rId4" Type="http://schemas.openxmlformats.org/officeDocument/2006/relationships/hyperlink" Target="https://ua.linkedin.com/pub/yaroslav-yermilov/58/682/506" TargetMode="External"/><Relationship Id="rId5" Type="http://schemas.openxmlformats.org/officeDocument/2006/relationships/hyperlink" Target="https://www.facebook.com/yaroslav.yermilov" TargetMode="External"/><Relationship Id="rId6" Type="http://schemas.openxmlformats.org/officeDocument/2006/relationships/hyperlink" Target="https://twitter.com/yermilov17" TargetMode="External"/><Relationship Id="rId7" Type="http://schemas.openxmlformats.org/officeDocument/2006/relationships/image" Target="../media/image0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Relationship Id="rId4" Type="http://schemas.openxmlformats.org/officeDocument/2006/relationships/hyperlink" Target="https://github.com/yermilov/spock-talk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Relationship Id="rId7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Relationship Id="rId7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3.png"/><Relationship Id="rId6" Type="http://schemas.openxmlformats.org/officeDocument/2006/relationships/image" Target="../media/image62.png"/><Relationship Id="rId7" Type="http://schemas.openxmlformats.org/officeDocument/2006/relationships/image" Target="../media/image6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jpg"/><Relationship Id="rId4" Type="http://schemas.openxmlformats.org/officeDocument/2006/relationships/hyperlink" Target="http://spockframework.github.io/spock/docs/1.0/index.html" TargetMode="External"/><Relationship Id="rId5" Type="http://schemas.openxmlformats.org/officeDocument/2006/relationships/hyperlink" Target="http://meetspock.appspot.com/" TargetMode="External"/><Relationship Id="rId6" Type="http://schemas.openxmlformats.org/officeDocument/2006/relationships/hyperlink" Target="https://github.com/spockframework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311699" y="2256175"/>
            <a:ext cx="86043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</a:rPr>
              <a:t>What Mr. Spock would possibly say about modern unit testing: pragmatic and emotional overview</a:t>
            </a:r>
          </a:p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311700" y="4145075"/>
            <a:ext cx="8520599" cy="79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Yaroslav Yermilov</a:t>
            </a:r>
          </a:p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Senior Software Engineer, EPAM Systems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JUnit on steroids?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Shape 150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id="151" name="Shape 1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Shape 152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TestNG?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Shape 158"/>
          <p:cNvGrpSpPr/>
          <p:nvPr/>
        </p:nvGrpSpPr>
        <p:grpSpPr>
          <a:xfrm>
            <a:off x="0" y="-46824"/>
            <a:ext cx="9144000" cy="5230424"/>
            <a:chOff x="0" y="-46825"/>
            <a:chExt cx="9144000" cy="5143500"/>
          </a:xfrm>
        </p:grpSpPr>
        <p:pic>
          <p:nvPicPr>
            <p:cNvPr id="159" name="Shape 1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Shape 160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Nothing?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type="title"/>
          </p:nvPr>
        </p:nvSpPr>
        <p:spPr>
          <a:xfrm>
            <a:off x="311700" y="2109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Well, JUnit is great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But a little bit...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9" l="0" r="0" t="1960"/>
          <a:stretch/>
        </p:blipFill>
        <p:spPr>
          <a:xfrm>
            <a:off x="0" y="787675"/>
            <a:ext cx="9143999" cy="356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...stable?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 why don’t try Spock?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Why Groovy?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429150"/>
            <a:ext cx="3739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is the Java re-imagined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2009937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Have your ever think how Java 2.0 should look like?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311700" y="4221200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has beautiful and highly expressive DSLs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2726200"/>
            <a:ext cx="83718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has lots of features you even don’t think about, but after first taste you won’t be able to imagine development without them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3514025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is fully compatible with Java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16134" l="0" r="0" t="4304"/>
          <a:stretch/>
        </p:blipFill>
        <p:spPr>
          <a:xfrm>
            <a:off x="0" y="0"/>
            <a:ext cx="9143997" cy="52428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Why </a:t>
            </a: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429150"/>
            <a:ext cx="3739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is the </a:t>
            </a:r>
            <a:r>
              <a:rPr lang="en" strike="sngStrike">
                <a:solidFill>
                  <a:srgbClr val="FFFFFF"/>
                </a:solidFill>
              </a:rPr>
              <a:t>Java</a:t>
            </a:r>
            <a:r>
              <a:rPr lang="en">
                <a:solidFill>
                  <a:srgbClr val="FFFFFF"/>
                </a:solidFill>
              </a:rPr>
              <a:t> re-imagined</a:t>
            </a:r>
          </a:p>
        </p:txBody>
      </p:sp>
      <p:sp>
        <p:nvSpPr>
          <p:cNvPr id="203" name="Shape 203"/>
          <p:cNvSpPr txBox="1"/>
          <p:nvPr>
            <p:ph type="title"/>
          </p:nvPr>
        </p:nvSpPr>
        <p:spPr>
          <a:xfrm>
            <a:off x="1240625" y="221425"/>
            <a:ext cx="1568699" cy="572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2009937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Have your ever think how </a:t>
            </a:r>
            <a:r>
              <a:rPr lang="en" strike="sngStrike">
                <a:solidFill>
                  <a:srgbClr val="FFFFFF"/>
                </a:solidFill>
              </a:rPr>
              <a:t>Java 2.0</a:t>
            </a:r>
            <a:r>
              <a:rPr lang="en">
                <a:solidFill>
                  <a:srgbClr val="FFFFFF"/>
                </a:solidFill>
              </a:rPr>
              <a:t> should look like?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4221200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has beautiful and highly expressive DSLs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311700" y="1109725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1684350" y="1109725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JUnit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461400" y="1663562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JUnit 5.0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367925" y="3900625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311700" y="2726200"/>
            <a:ext cx="83718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has lots of features you even don’t think about, but after first taste you won’t be able to imagine </a:t>
            </a:r>
            <a:r>
              <a:rPr lang="en" strike="sngStrike">
                <a:solidFill>
                  <a:srgbClr val="FFFFFF"/>
                </a:solidFill>
              </a:rPr>
              <a:t>development</a:t>
            </a:r>
            <a:r>
              <a:rPr lang="en">
                <a:solidFill>
                  <a:srgbClr val="FFFFFF"/>
                </a:solidFill>
              </a:rPr>
              <a:t> without them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435450" y="2249387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3333425" y="2997300"/>
            <a:ext cx="15686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unit-testing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311700" y="3514025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is fully compatible with Java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435450" y="3169900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22405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Spock is Enterprise ready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About me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457200" y="1063375"/>
            <a:ext cx="3268200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Yaroslav 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Senior Software Engineer, postgraduate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725" y="1266375"/>
            <a:ext cx="12192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>
            <p:ph idx="1" type="body"/>
          </p:nvPr>
        </p:nvSpPr>
        <p:spPr>
          <a:xfrm>
            <a:off x="5663875" y="1063375"/>
            <a:ext cx="3022799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https://ua.linkedin.com/pub/yaroslav-yermilov/58/682/506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https://www.facebook.com/yaroslav.yermilov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https://twitter.com/yermilov17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57200" y="1898000"/>
            <a:ext cx="8144399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fond of Java, complete code, big data, data science, Groovy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2324" y="1089650"/>
            <a:ext cx="789949" cy="70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3999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>
            <p:ph type="title"/>
          </p:nvPr>
        </p:nvSpPr>
        <p:spPr>
          <a:xfrm>
            <a:off x="4759575" y="311225"/>
            <a:ext cx="3774899" cy="839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Let’s go!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6296"/>
            <a:ext cx="9144000" cy="611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>
            <p:ph type="title"/>
          </p:nvPr>
        </p:nvSpPr>
        <p:spPr>
          <a:xfrm>
            <a:off x="236975" y="4181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I: Every journey starts somewhere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273" y="1017725"/>
            <a:ext cx="5381474" cy="40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2974">
            <a:off x="1386762" y="1807975"/>
            <a:ext cx="6257924" cy="200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464" y="1017712"/>
            <a:ext cx="5273067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535" y="1017724"/>
            <a:ext cx="5430925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32111">
            <a:off x="376087" y="1743050"/>
            <a:ext cx="7972423" cy="190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Every journey starts somewhere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Shape 272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273" name="Shape 2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75" y="0"/>
              <a:ext cx="82486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Shape 274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Shape 275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741290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Shape 276"/>
          <p:cNvSpPr txBox="1"/>
          <p:nvPr>
            <p:ph type="title"/>
          </p:nvPr>
        </p:nvSpPr>
        <p:spPr>
          <a:xfrm>
            <a:off x="311700" y="445025"/>
            <a:ext cx="1992300" cy="11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II: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Assertions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512" y="2268250"/>
            <a:ext cx="503872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About Spock</a:t>
            </a: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5967" l="9779" r="910" t="19804"/>
          <a:stretch/>
        </p:blipFill>
        <p:spPr>
          <a:xfrm>
            <a:off x="489125" y="1092550"/>
            <a:ext cx="8165749" cy="3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24" y="1017724"/>
            <a:ext cx="6185949" cy="4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74813">
            <a:off x="1460337" y="1984340"/>
            <a:ext cx="5974475" cy="1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4218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III: Idiomatic Spock</a:t>
            </a:r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498" y="0"/>
            <a:ext cx="352150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Episode III: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01" y="0"/>
            <a:ext cx="46335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91" y="0"/>
            <a:ext cx="52923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III: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>
            <p:ph type="title"/>
          </p:nvPr>
        </p:nvSpPr>
        <p:spPr>
          <a:xfrm>
            <a:off x="5230100" y="1019050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IV: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Setup/Teardown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36" name="Shape 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62" y="3019412"/>
            <a:ext cx="4010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/>
          <p:nvPr/>
        </p:nvSpPr>
        <p:spPr>
          <a:xfrm rot="-121955">
            <a:off x="3301903" y="1561662"/>
            <a:ext cx="1099591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0" name="Shape 3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275" y="2565000"/>
            <a:ext cx="31432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2" name="Shape 342"/>
          <p:cNvPicPr preferRelativeResize="0"/>
          <p:nvPr/>
        </p:nvPicPr>
        <p:blipFill rotWithShape="1">
          <a:blip r:embed="rId7">
            <a:alphaModFix/>
          </a:blip>
          <a:srcRect b="0" l="0" r="22516" t="0"/>
          <a:stretch/>
        </p:blipFill>
        <p:spPr>
          <a:xfrm>
            <a:off x="4485422" y="934975"/>
            <a:ext cx="4346874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800" y="2586962"/>
            <a:ext cx="43243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52" name="Shape 352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4" name="Shape 3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067050"/>
            <a:ext cx="37147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712" y="880950"/>
            <a:ext cx="45243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/>
        </p:nvSpPr>
        <p:spPr>
          <a:xfrm rot="-753441">
            <a:off x="3298019" y="1529604"/>
            <a:ext cx="1175622" cy="2812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362"/>
            <a:ext cx="31813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5" name="Shape 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3067050"/>
            <a:ext cx="39052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969487"/>
            <a:ext cx="3514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087" y="2497325"/>
            <a:ext cx="25431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9" name="Shape 3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969500"/>
            <a:ext cx="4486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/>
          <p:nvPr/>
        </p:nvSpPr>
        <p:spPr>
          <a:xfrm rot="-121890">
            <a:off x="3519412" y="1484115"/>
            <a:ext cx="837826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77" name="Shape 377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2" y="926700"/>
            <a:ext cx="2981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4225"/>
            <a:ext cx="4076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 rotWithShape="1">
          <a:blip r:embed="rId5">
            <a:alphaModFix/>
          </a:blip>
          <a:srcRect b="0" l="0" r="26648" t="0"/>
          <a:stretch/>
        </p:blipFill>
        <p:spPr>
          <a:xfrm>
            <a:off x="2239400" y="2477450"/>
            <a:ext cx="29622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762" y="3314700"/>
            <a:ext cx="3324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1037375"/>
            <a:ext cx="4467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/>
          <p:nvPr/>
        </p:nvSpPr>
        <p:spPr>
          <a:xfrm rot="-687837">
            <a:off x="3298535" y="1532105"/>
            <a:ext cx="1181878" cy="2812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disclaimer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017712"/>
            <a:ext cx="62198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" y="1017712"/>
            <a:ext cx="58864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Shape 3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9550"/>
            <a:ext cx="5009024" cy="3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975" y="1017727"/>
            <a:ext cx="4929350" cy="35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00" y="1156575"/>
            <a:ext cx="4696993" cy="38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6200" y="1252675"/>
            <a:ext cx="59055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@Shared or static?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408" name="Shape 4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4462" y="1376525"/>
            <a:ext cx="4747574" cy="31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Shape 413"/>
          <p:cNvPicPr preferRelativeResize="0"/>
          <p:nvPr/>
        </p:nvPicPr>
        <p:blipFill rotWithShape="1">
          <a:blip r:embed="rId3">
            <a:alphaModFix/>
          </a:blip>
          <a:srcRect b="3379" l="0" r="0" t="2209"/>
          <a:stretch/>
        </p:blipFill>
        <p:spPr>
          <a:xfrm>
            <a:off x="0" y="0"/>
            <a:ext cx="9143999" cy="5898058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Shape 41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391950" y="1627350"/>
            <a:ext cx="8520599" cy="341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4"/>
              </a:rPr>
              <a:t>http://spockframework.github.io/spock/docs/1.0/index.html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5"/>
              </a:rPr>
              <a:t>http://meetspock.appspot.com/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6"/>
              </a:rPr>
              <a:t>https://github.com/spockframework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</a:rPr>
              <a:t>Just use it in your projects and enjoy!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Shape 420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3999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Shape 421"/>
          <p:cNvSpPr txBox="1"/>
          <p:nvPr>
            <p:ph type="title"/>
          </p:nvPr>
        </p:nvSpPr>
        <p:spPr>
          <a:xfrm>
            <a:off x="311700" y="45170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15304" l="0" r="0" t="0"/>
          <a:stretch/>
        </p:blipFill>
        <p:spPr>
          <a:xfrm>
            <a:off x="0" y="0"/>
            <a:ext cx="9144000" cy="577836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type="title"/>
          </p:nvPr>
        </p:nvSpPr>
        <p:spPr>
          <a:xfrm>
            <a:off x="311700" y="228540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the problem?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type="title"/>
          </p:nvPr>
        </p:nvSpPr>
        <p:spPr>
          <a:xfrm>
            <a:off x="311700" y="427087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Better to test before going to production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11" y="0"/>
            <a:ext cx="7524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>
            <p:ph type="title"/>
          </p:nvPr>
        </p:nvSpPr>
        <p:spPr>
          <a:xfrm>
            <a:off x="311700" y="0"/>
            <a:ext cx="8520599" cy="1017599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Firstly, to unit-test</a:t>
            </a:r>
          </a:p>
        </p:txBody>
      </p:sp>
      <p:sp>
        <p:nvSpPr>
          <p:cNvPr id="122" name="Shape 122"/>
          <p:cNvSpPr/>
          <p:nvPr/>
        </p:nvSpPr>
        <p:spPr>
          <a:xfrm>
            <a:off x="1090225" y="4354250"/>
            <a:ext cx="2340900" cy="755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2386375" y="916350"/>
            <a:ext cx="255599" cy="326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29" name="Shape 129"/>
            <p:cNvPicPr preferRelativeResize="0"/>
            <p:nvPr/>
          </p:nvPicPr>
          <p:blipFill rotWithShape="1">
            <a:blip r:embed="rId3">
              <a:alphaModFix/>
            </a:blip>
            <a:srcRect b="6706" l="0" r="0" t="6428"/>
            <a:stretch/>
          </p:blipFill>
          <p:spPr>
            <a:xfrm>
              <a:off x="1248750" y="0"/>
              <a:ext cx="78952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Shape 130"/>
            <p:cNvPicPr preferRelativeResize="0"/>
            <p:nvPr/>
          </p:nvPicPr>
          <p:blipFill rotWithShape="1">
            <a:blip r:embed="rId3">
              <a:alphaModFix/>
            </a:blip>
            <a:srcRect b="6706" l="0" r="86191" t="6428"/>
            <a:stretch/>
          </p:blipFill>
          <p:spPr>
            <a:xfrm>
              <a:off x="0" y="0"/>
              <a:ext cx="23343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 what?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7" name="Shape 1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Shape 138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JUnit?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